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 b="def" i="def"/>
      <a:tcStyle>
        <a:tcBdr/>
        <a:fill>
          <a:solidFill>
            <a:srgbClr val="E7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 b="def" i="def"/>
      <a:tcStyle>
        <a:tcBdr/>
        <a:fill>
          <a:solidFill>
            <a:srgbClr val="E8F0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Shape 11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355600" indent="-304800" algn="ctr">
              <a:buClrTx/>
              <a:buSzTx/>
              <a:buFontTx/>
              <a:buNone/>
              <a:defRPr sz="2400"/>
            </a:lvl1pPr>
            <a:lvl2pPr marL="355600" indent="50800" algn="ctr">
              <a:buClrTx/>
              <a:buSzTx/>
              <a:buFontTx/>
              <a:buNone/>
              <a:defRPr sz="2400"/>
            </a:lvl2pPr>
            <a:lvl3pPr marL="355600" indent="50800" algn="ctr">
              <a:buClrTx/>
              <a:buSzTx/>
              <a:buFontTx/>
              <a:buNone/>
              <a:defRPr sz="2400"/>
            </a:lvl3pPr>
            <a:lvl4pPr marL="355600" indent="50800" algn="ctr">
              <a:buClrTx/>
              <a:buSzTx/>
              <a:buFontTx/>
              <a:buNone/>
              <a:defRPr sz="2400"/>
            </a:lvl4pPr>
            <a:lvl5pPr marL="355600" indent="50800" algn="ctr">
              <a:buClrTx/>
              <a:buSzTx/>
              <a:buFontTx/>
              <a:buNone/>
              <a:defRPr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96" name="Corpo livello uno…"/>
          <p:cNvSpPr txBox="1"/>
          <p:nvPr>
            <p:ph type="body" idx="1"/>
          </p:nvPr>
        </p:nvSpPr>
        <p:spPr>
          <a:xfrm rot="5400000">
            <a:off x="3920330" y="-1256506"/>
            <a:ext cx="4351340" cy="10515601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olo Testo"/>
          <p:cNvSpPr txBox="1"/>
          <p:nvPr>
            <p:ph type="title"/>
          </p:nvPr>
        </p:nvSpPr>
        <p:spPr>
          <a:xfrm rot="5400000">
            <a:off x="7133431" y="1956592"/>
            <a:ext cx="5811840" cy="2628902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105" name="Corpo livello uno…"/>
          <p:cNvSpPr txBox="1"/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0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21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30" name="Corpo livello uno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228600">
              <a:buClrTx/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228600">
              <a:buClrTx/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228600">
              <a:buClrTx/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228600">
              <a:buClrTx/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9" name="Corpo livello uno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Google Shape;32;p23"/>
          <p:cNvSpPr txBox="1"/>
          <p:nvPr>
            <p:ph type="body" sz="half" idx="2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olo Testo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9" name="Corpo livello uno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228600">
              <a:buClrTx/>
              <a:buSzTx/>
              <a:buFontTx/>
              <a:buNone/>
              <a:defRPr b="1" sz="2400"/>
            </a:lvl1pPr>
            <a:lvl2pPr marL="0" indent="228600">
              <a:buClrTx/>
              <a:buSzTx/>
              <a:buFontTx/>
              <a:buNone/>
              <a:defRPr b="1" sz="2400"/>
            </a:lvl2pPr>
            <a:lvl3pPr marL="0" indent="228600">
              <a:buClrTx/>
              <a:buSzTx/>
              <a:buFontTx/>
              <a:buNone/>
              <a:defRPr b="1" sz="2400"/>
            </a:lvl3pPr>
            <a:lvl4pPr marL="0" indent="228600">
              <a:buClrTx/>
              <a:buSzTx/>
              <a:buFontTx/>
              <a:buNone/>
              <a:defRPr b="1" sz="2400"/>
            </a:lvl4pPr>
            <a:lvl5pPr marL="0" indent="228600">
              <a:buClrTx/>
              <a:buSzTx/>
              <a:buFontTx/>
              <a:buNone/>
              <a:defRPr b="1"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0" name="Google Shape;39;p24"/>
          <p:cNvSpPr txBox="1"/>
          <p:nvPr>
            <p:ph type="body" sz="half" idx="21"/>
          </p:nvPr>
        </p:nvSpPr>
        <p:spPr>
          <a:xfrm>
            <a:off x="839786" y="2505075"/>
            <a:ext cx="5157791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1" name="Google Shape;40;p24"/>
          <p:cNvSpPr txBox="1"/>
          <p:nvPr>
            <p:ph type="body" sz="quarter" idx="22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2" name="Google Shape;41;p24"/>
          <p:cNvSpPr txBox="1"/>
          <p:nvPr>
            <p:ph type="body" sz="half" idx="23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6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olo Testo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Titolo Testo</a:t>
            </a:r>
          </a:p>
        </p:txBody>
      </p:sp>
      <p:sp>
        <p:nvSpPr>
          <p:cNvPr id="76" name="Corpo livello uno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7" name="Google Shape;57;p27"/>
          <p:cNvSpPr txBox="1"/>
          <p:nvPr>
            <p:ph type="body" sz="quarter" idx="21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olo Testo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Titolo Testo</a:t>
            </a:r>
          </a:p>
        </p:txBody>
      </p:sp>
      <p:sp>
        <p:nvSpPr>
          <p:cNvPr id="86" name="Google Shape;63;p28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Corpo livello uno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228600">
              <a:buClrTx/>
              <a:buSzTx/>
              <a:buFontTx/>
              <a:buNone/>
              <a:defRPr sz="1600"/>
            </a:lvl1pPr>
            <a:lvl2pPr marL="0" indent="228600">
              <a:buClrTx/>
              <a:buSzTx/>
              <a:buFontTx/>
              <a:buNone/>
              <a:defRPr sz="1600"/>
            </a:lvl2pPr>
            <a:lvl3pPr marL="0" indent="228600">
              <a:buClrTx/>
              <a:buSzTx/>
              <a:buFontTx/>
              <a:buNone/>
              <a:defRPr sz="1600"/>
            </a:lvl3pPr>
            <a:lvl4pPr marL="0" indent="228600">
              <a:buClrTx/>
              <a:buSzTx/>
              <a:buFontTx/>
              <a:buNone/>
              <a:defRPr sz="1600"/>
            </a:lvl4pPr>
            <a:lvl5pPr marL="0" indent="228600">
              <a:buClrTx/>
              <a:buSzTx/>
              <a:buFontTx/>
              <a:buNone/>
              <a:defRPr sz="16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11080186" y="6406806"/>
            <a:ext cx="273615" cy="264213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Play"/>
          <a:ea typeface="Play"/>
          <a:cs typeface="Play"/>
          <a:sym typeface="Play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971550" marR="0" indent="-4000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508760" marR="0" indent="-4800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27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0;p3" descr="Google Shape;110;p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26757"/>
            <a:ext cx="12192000" cy="6858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Google Shape;111;p3" descr="Google Shape;111;p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154962" y="6057901"/>
            <a:ext cx="1651327" cy="4988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Google Shape;112;p3" descr="Google Shape;112;p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084828" y="-432281"/>
            <a:ext cx="1074114" cy="10741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Google Shape;113;p3" descr="Google Shape;113;p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85864" y="6067666"/>
            <a:ext cx="1074114" cy="10741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Google Shape;114;p3" descr="Google Shape;114;p3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27973" y="1477251"/>
            <a:ext cx="2866847" cy="2866847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asellaDiTesto 6"/>
          <p:cNvSpPr txBox="1"/>
          <p:nvPr/>
        </p:nvSpPr>
        <p:spPr>
          <a:xfrm>
            <a:off x="5422923" y="380220"/>
            <a:ext cx="6518067" cy="5232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1. In caso di disturbi di salute, rivolgersi a un medico o altro professionista sanitario, evitando la «medicina fai-da-te»</a:t>
            </a:r>
          </a:p>
        </p:txBody>
      </p:sp>
      <p:sp>
        <p:nvSpPr>
          <p:cNvPr id="121" name="CasellaDiTesto 14"/>
          <p:cNvSpPr txBox="1"/>
          <p:nvPr/>
        </p:nvSpPr>
        <p:spPr>
          <a:xfrm>
            <a:off x="5414507" y="907893"/>
            <a:ext cx="6518066" cy="5232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2. Riferire al sanitario tutti i sintomi avvertiti e le eventuali alterazioni fisiche osservate</a:t>
            </a:r>
          </a:p>
        </p:txBody>
      </p:sp>
      <p:sp>
        <p:nvSpPr>
          <p:cNvPr id="122" name="CasellaDiTesto 15"/>
          <p:cNvSpPr txBox="1"/>
          <p:nvPr/>
        </p:nvSpPr>
        <p:spPr>
          <a:xfrm>
            <a:off x="5414509" y="1395780"/>
            <a:ext cx="6518066" cy="5232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3. Portare in visione tutta la documentazione sanitaria pregressa, la lista dei farmaci e delle allergie</a:t>
            </a:r>
          </a:p>
        </p:txBody>
      </p:sp>
      <p:sp>
        <p:nvSpPr>
          <p:cNvPr id="123" name="CasellaDiTesto 16"/>
          <p:cNvSpPr txBox="1"/>
          <p:nvPr/>
        </p:nvSpPr>
        <p:spPr>
          <a:xfrm>
            <a:off x="5431337" y="2041566"/>
            <a:ext cx="6518066" cy="5232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4. Fare domande in caso di dubbi sulle spiegazioni o prescrizioni di esami e/o farmaci ricevute</a:t>
            </a:r>
          </a:p>
        </p:txBody>
      </p:sp>
      <p:sp>
        <p:nvSpPr>
          <p:cNvPr id="124" name="CasellaDiTesto 17"/>
          <p:cNvSpPr txBox="1"/>
          <p:nvPr/>
        </p:nvSpPr>
        <p:spPr>
          <a:xfrm>
            <a:off x="5435619" y="2510326"/>
            <a:ext cx="6518067" cy="7391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5. Chiedere al sanitario quali sintomi e segni sorvegliare nell’intervallo fra una visita e l’altra</a:t>
            </a:r>
          </a:p>
        </p:txBody>
      </p:sp>
      <p:sp>
        <p:nvSpPr>
          <p:cNvPr id="125" name="CasellaDiTesto 18"/>
          <p:cNvSpPr txBox="1"/>
          <p:nvPr/>
        </p:nvSpPr>
        <p:spPr>
          <a:xfrm>
            <a:off x="5431492" y="3017169"/>
            <a:ext cx="6518069" cy="5232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6.Chiedere al sanitario indicazioni su come contattarlo in caso di necessità e conferma di ciò che si è compreso dalle sue spiegazioni</a:t>
            </a:r>
          </a:p>
        </p:txBody>
      </p:sp>
      <p:sp>
        <p:nvSpPr>
          <p:cNvPr id="126" name="CasellaDiTesto 19"/>
          <p:cNvSpPr txBox="1"/>
          <p:nvPr/>
        </p:nvSpPr>
        <p:spPr>
          <a:xfrm>
            <a:off x="5414509" y="3541190"/>
            <a:ext cx="6518067" cy="5232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pPr>
            <a:r>
              <a:t>7. Tenere traccia dell’evoluzione dei sintomi e dell’effetto della terapia per informare il sanitario al controllo successivo</a:t>
            </a:r>
            <a:r>
              <a:rPr sz="1200"/>
              <a:t>	</a:t>
            </a:r>
          </a:p>
        </p:txBody>
      </p:sp>
      <p:sp>
        <p:nvSpPr>
          <p:cNvPr id="127" name="CasellaDiTesto 20"/>
          <p:cNvSpPr txBox="1"/>
          <p:nvPr/>
        </p:nvSpPr>
        <p:spPr>
          <a:xfrm>
            <a:off x="5422922" y="4183448"/>
            <a:ext cx="6518066" cy="5232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8. Ritirare sempre i referti degli esami effettuati e di portarli in visione a chi li ha prescritti</a:t>
            </a:r>
          </a:p>
        </p:txBody>
      </p:sp>
      <p:sp>
        <p:nvSpPr>
          <p:cNvPr id="128" name="CasellaDiTesto 21"/>
          <p:cNvSpPr txBox="1"/>
          <p:nvPr/>
        </p:nvSpPr>
        <p:spPr>
          <a:xfrm>
            <a:off x="5422922" y="5325088"/>
            <a:ext cx="6534896" cy="5232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10. In caso di impedimenti disdire sempre l’appuntamento; questo è utile al fine di scorrere le liste e favorire la diagnosi tempestiva di altri utenti.</a:t>
            </a:r>
          </a:p>
        </p:txBody>
      </p:sp>
      <p:sp>
        <p:nvSpPr>
          <p:cNvPr id="129" name="CasellaDiTesto 22"/>
          <p:cNvSpPr txBox="1"/>
          <p:nvPr/>
        </p:nvSpPr>
        <p:spPr>
          <a:xfrm>
            <a:off x="5414507" y="4663980"/>
            <a:ext cx="6551726" cy="7391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9. Se qualcosa non va nel percorso diagnostico, è bene parlarne sempre con il sanitario di riferimento, anche se si ha intenzione di chiedere una seconda opinione altrove</a:t>
            </a:r>
          </a:p>
        </p:txBody>
      </p:sp>
      <p:pic>
        <p:nvPicPr>
          <p:cNvPr id="130" name="Immagine 26" descr="Immagine 2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 rot="20341525">
            <a:off x="342199" y="444891"/>
            <a:ext cx="971551" cy="709295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CasellaDiTesto 8"/>
          <p:cNvSpPr txBox="1"/>
          <p:nvPr/>
        </p:nvSpPr>
        <p:spPr>
          <a:xfrm>
            <a:off x="225013" y="4874791"/>
            <a:ext cx="3359974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sz="1800">
                <a:gradFill flip="none" rotWithShape="1">
                  <a:gsLst>
                    <a:gs pos="0">
                      <a:srgbClr val="FFA389"/>
                    </a:gs>
                    <a:gs pos="75000">
                      <a:srgbClr val="FF4C0A"/>
                    </a:gs>
                    <a:gs pos="100000">
                      <a:srgbClr val="CF4700"/>
                    </a:gs>
                  </a:gsLst>
                  <a:lin ang="5400000" scaled="0"/>
                </a:gra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pPr/>
            <a:r>
              <a:t>SICUREZZA DIAGNOSTICA:</a:t>
            </a:r>
          </a:p>
        </p:txBody>
      </p:sp>
      <p:sp>
        <p:nvSpPr>
          <p:cNvPr id="132" name="CasellaDiTesto 9"/>
          <p:cNvSpPr txBox="1"/>
          <p:nvPr/>
        </p:nvSpPr>
        <p:spPr>
          <a:xfrm>
            <a:off x="292248" y="5362960"/>
            <a:ext cx="3225506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sz="2000">
                <a:gradFill flip="none" rotWithShape="1">
                  <a:gsLst>
                    <a:gs pos="0">
                      <a:srgbClr val="1B6600"/>
                    </a:gs>
                    <a:gs pos="78000">
                      <a:srgbClr val="4FD72F"/>
                    </a:gs>
                    <a:gs pos="100000">
                      <a:srgbClr val="EFFBED"/>
                    </a:gs>
                  </a:gsLst>
                  <a:lin ang="5400000" scaled="0"/>
                </a:gradFill>
              </a:defRPr>
            </a:lvl1pPr>
          </a:lstStyle>
          <a:p>
            <a:pPr/>
            <a:r>
              <a:t>CONSIGLI </a:t>
            </a:r>
          </a:p>
        </p:txBody>
      </p:sp>
      <p:sp>
        <p:nvSpPr>
          <p:cNvPr id="133" name="CasellaDiTesto 10"/>
          <p:cNvSpPr txBox="1"/>
          <p:nvPr/>
        </p:nvSpPr>
        <p:spPr>
          <a:xfrm>
            <a:off x="293157" y="5809794"/>
            <a:ext cx="3153787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sz="2000">
                <a:gradFill flip="none" rotWithShape="1">
                  <a:gsLst>
                    <a:gs pos="0">
                      <a:srgbClr val="FFA389"/>
                    </a:gs>
                    <a:gs pos="75000">
                      <a:srgbClr val="FF4C0A"/>
                    </a:gs>
                    <a:gs pos="100000">
                      <a:srgbClr val="CF4700"/>
                    </a:gs>
                  </a:gsLst>
                  <a:lin ang="5400000" scaled="0"/>
                </a:gra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pPr/>
            <a:r>
              <a:t>PER I CITTADINI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27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22;p4" descr="Google Shape;122;p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19642"/>
            <a:ext cx="12192000" cy="6858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Google Shape;123;p4" descr="Google Shape;123;p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154962" y="6057901"/>
            <a:ext cx="1651327" cy="4988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Google Shape;124;p4" descr="Google Shape;124;p4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016297" y="-453938"/>
            <a:ext cx="1074114" cy="10741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Google Shape;125;p4" descr="Google Shape;125;p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558844" y="6133022"/>
            <a:ext cx="1074114" cy="10741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Google Shape;126;p4" descr="Google Shape;126;p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523989" y="1178199"/>
            <a:ext cx="2866846" cy="2866846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CasellaDiTesto 8"/>
          <p:cNvSpPr txBox="1"/>
          <p:nvPr/>
        </p:nvSpPr>
        <p:spPr>
          <a:xfrm>
            <a:off x="197222" y="620174"/>
            <a:ext cx="6517343" cy="4978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1. Durante una visita ascoltare il paziente attentamente, fino alla fine e porre domande per capire meglio i suoi disturbi</a:t>
            </a:r>
          </a:p>
        </p:txBody>
      </p:sp>
      <p:sp>
        <p:nvSpPr>
          <p:cNvPr id="141" name="CasellaDiTesto 9"/>
          <p:cNvSpPr txBox="1"/>
          <p:nvPr/>
        </p:nvSpPr>
        <p:spPr>
          <a:xfrm>
            <a:off x="193487" y="1116483"/>
            <a:ext cx="6517348" cy="4978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2. Richiedere e visionare tutta la sua documentazione sanitaria pregressa, compresa la lista dei farmaci e delle allergie</a:t>
            </a:r>
          </a:p>
        </p:txBody>
      </p:sp>
      <p:sp>
        <p:nvSpPr>
          <p:cNvPr id="142" name="CasellaDiTesto 10"/>
          <p:cNvSpPr txBox="1"/>
          <p:nvPr/>
        </p:nvSpPr>
        <p:spPr>
          <a:xfrm>
            <a:off x="180787" y="1623071"/>
            <a:ext cx="6526308" cy="7010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3. Informare il paziente in modo comprensibile sulle ipotesi e sugli accertamenti necessari per giungere alla diagnosi  e verificare sempre la comprensione  delle informazioni fornite</a:t>
            </a:r>
          </a:p>
        </p:txBody>
      </p:sp>
      <p:sp>
        <p:nvSpPr>
          <p:cNvPr id="143" name="CasellaDiTesto 11"/>
          <p:cNvSpPr txBox="1"/>
          <p:nvPr/>
        </p:nvSpPr>
        <p:spPr>
          <a:xfrm>
            <a:off x="197223" y="2335783"/>
            <a:ext cx="6517341" cy="4978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4. Fissare sempre un appuntamento di controllo, fornire indicazione su sintomi e segni da sorvegliare nell’intervallo di tempo e su come essere contattati in caso di necessità</a:t>
            </a:r>
          </a:p>
        </p:txBody>
      </p:sp>
      <p:sp>
        <p:nvSpPr>
          <p:cNvPr id="144" name="CasellaDiTesto 12"/>
          <p:cNvSpPr txBox="1"/>
          <p:nvPr/>
        </p:nvSpPr>
        <p:spPr>
          <a:xfrm>
            <a:off x="202449" y="2833523"/>
            <a:ext cx="6517348" cy="4978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5. Invitare il paziente o chi lo assiste a tenere traccia dell’evoluzione dei sintomi, a fare domande in caso di dubbi</a:t>
            </a:r>
          </a:p>
        </p:txBody>
      </p:sp>
      <p:sp>
        <p:nvSpPr>
          <p:cNvPr id="145" name="CasellaDiTesto 13"/>
          <p:cNvSpPr txBox="1"/>
          <p:nvPr/>
        </p:nvSpPr>
        <p:spPr>
          <a:xfrm>
            <a:off x="206188" y="3340525"/>
            <a:ext cx="6517341" cy="4978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6. Elaborare referti  in tempi congrui con la priorità dell’esame e/o il quesito e/o i riscontri, chiari, completi e con dati anagrafici corretti e illustrarli al paziente</a:t>
            </a:r>
          </a:p>
        </p:txBody>
      </p:sp>
      <p:sp>
        <p:nvSpPr>
          <p:cNvPr id="146" name="CasellaDiTesto 14"/>
          <p:cNvSpPr txBox="1"/>
          <p:nvPr/>
        </p:nvSpPr>
        <p:spPr>
          <a:xfrm>
            <a:off x="209918" y="3845974"/>
            <a:ext cx="6517348" cy="7010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7. Assicurare una corretta gestione del paziente e/o dei campioni biologici (identificazione, etichettatura, compilazione e trasferimento della richiesta tramite applicativo, gestione contenitore,  trasporto, consegna, accettazione e processazione)</a:t>
            </a:r>
          </a:p>
        </p:txBody>
      </p:sp>
      <p:sp>
        <p:nvSpPr>
          <p:cNvPr id="147" name="CasellaDiTesto 15"/>
          <p:cNvSpPr txBox="1"/>
          <p:nvPr/>
        </p:nvSpPr>
        <p:spPr>
          <a:xfrm>
            <a:off x="206185" y="4558669"/>
            <a:ext cx="6517345" cy="4978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8. Aggiornare la documentazione sanitaria con le ipotesi diagnostiche, l’evoluzione del quadro clinico e gli esiti degli esami richiesti</a:t>
            </a:r>
          </a:p>
        </p:txBody>
      </p:sp>
      <p:sp>
        <p:nvSpPr>
          <p:cNvPr id="148" name="CasellaDiTesto 16"/>
          <p:cNvSpPr txBox="1"/>
          <p:nvPr/>
        </p:nvSpPr>
        <p:spPr>
          <a:xfrm>
            <a:off x="193485" y="5070157"/>
            <a:ext cx="6526306" cy="7010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9. Sviluppare il “pensiero critico”, conoscere i bias diagnostici e come evitarli, aggiornare costantemente le proprie skill ed abilità e confrontarsi con i colleghi sulle ipotesi diagnostiche</a:t>
            </a:r>
          </a:p>
        </p:txBody>
      </p:sp>
      <p:sp>
        <p:nvSpPr>
          <p:cNvPr id="149" name="CasellaDiTesto 17"/>
          <p:cNvSpPr txBox="1"/>
          <p:nvPr/>
        </p:nvSpPr>
        <p:spPr>
          <a:xfrm>
            <a:off x="206185" y="5783936"/>
            <a:ext cx="6517345" cy="701039"/>
          </a:xfrm>
          <a:prstGeom prst="rect">
            <a:avLst/>
          </a:prstGeom>
          <a:solidFill>
            <a:srgbClr val="E3C14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10 Ricordarsi sempre di chiudere il “circolo” degli esami o delle consulenze richieste: i medici e tutti i professionisti coinvolti nel processo di cura sono responsabili di verificarne l’esito.</a:t>
            </a:r>
          </a:p>
        </p:txBody>
      </p:sp>
      <p:pic>
        <p:nvPicPr>
          <p:cNvPr id="150" name="Immagine 19" descr="Immagine 19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 rot="1790460">
            <a:off x="10905059" y="301391"/>
            <a:ext cx="971552" cy="709297"/>
          </a:xfrm>
          <a:prstGeom prst="rect">
            <a:avLst/>
          </a:prstGeom>
          <a:ln w="12700">
            <a:miter lim="400000"/>
          </a:ln>
        </p:spPr>
      </p:pic>
      <p:sp>
        <p:nvSpPr>
          <p:cNvPr id="151" name="CasellaDiTesto 20"/>
          <p:cNvSpPr txBox="1"/>
          <p:nvPr/>
        </p:nvSpPr>
        <p:spPr>
          <a:xfrm>
            <a:off x="9697401" y="4237159"/>
            <a:ext cx="3386868" cy="617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b="1" sz="1800">
                <a:gradFill flip="none" rotWithShape="1">
                  <a:gsLst>
                    <a:gs pos="0">
                      <a:srgbClr val="FFA389"/>
                    </a:gs>
                    <a:gs pos="75000">
                      <a:srgbClr val="FF4C0A"/>
                    </a:gs>
                    <a:gs pos="100000">
                      <a:srgbClr val="CF4700"/>
                    </a:gs>
                  </a:gsLst>
                  <a:lin ang="5400000" scaled="0"/>
                </a:gra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</a:defRPr>
            </a:pPr>
            <a:r>
              <a:t>SICUREZZA </a:t>
            </a:r>
          </a:p>
          <a:p>
            <a:pPr>
              <a:defRPr b="1" sz="1800">
                <a:gradFill flip="none" rotWithShape="1">
                  <a:gsLst>
                    <a:gs pos="0">
                      <a:srgbClr val="FFA389"/>
                    </a:gs>
                    <a:gs pos="75000">
                      <a:srgbClr val="FF4C0A"/>
                    </a:gs>
                    <a:gs pos="100000">
                      <a:srgbClr val="CF4700"/>
                    </a:gs>
                  </a:gsLst>
                  <a:lin ang="5400000" scaled="0"/>
                </a:gra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</a:defRPr>
            </a:pPr>
            <a:r>
              <a:t>DIAGNOSTICA:</a:t>
            </a:r>
          </a:p>
        </p:txBody>
      </p:sp>
      <p:sp>
        <p:nvSpPr>
          <p:cNvPr id="152" name="CasellaDiTesto 21"/>
          <p:cNvSpPr txBox="1"/>
          <p:nvPr/>
        </p:nvSpPr>
        <p:spPr>
          <a:xfrm>
            <a:off x="9697401" y="4916336"/>
            <a:ext cx="2351444" cy="3752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sz="2000">
                <a:gradFill flip="none" rotWithShape="1">
                  <a:gsLst>
                    <a:gs pos="0">
                      <a:srgbClr val="1B6600"/>
                    </a:gs>
                    <a:gs pos="78000">
                      <a:srgbClr val="4FD72F"/>
                    </a:gs>
                    <a:gs pos="100000">
                      <a:srgbClr val="EFFBED"/>
                    </a:gs>
                  </a:gsLst>
                  <a:lin ang="5400000" scaled="0"/>
                </a:gradFill>
              </a:defRPr>
            </a:lvl1pPr>
          </a:lstStyle>
          <a:p>
            <a:pPr/>
            <a:r>
              <a:t>CONSIGLI </a:t>
            </a:r>
          </a:p>
        </p:txBody>
      </p:sp>
      <p:sp>
        <p:nvSpPr>
          <p:cNvPr id="153" name="CasellaDiTesto 22"/>
          <p:cNvSpPr txBox="1"/>
          <p:nvPr/>
        </p:nvSpPr>
        <p:spPr>
          <a:xfrm>
            <a:off x="9697401" y="5338632"/>
            <a:ext cx="2837161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b="1" sz="1800">
                <a:gradFill flip="none" rotWithShape="1">
                  <a:gsLst>
                    <a:gs pos="0">
                      <a:srgbClr val="FFA389"/>
                    </a:gs>
                    <a:gs pos="75000">
                      <a:srgbClr val="FF4C0A"/>
                    </a:gs>
                    <a:gs pos="100000">
                      <a:srgbClr val="CF4700"/>
                    </a:gs>
                  </a:gsLst>
                  <a:lin ang="5400000" scaled="0"/>
                </a:gradFill>
                <a:effectLst>
                  <a:outerShdw sx="100000" sy="100000" kx="0" ky="0" algn="b" rotWithShape="0" blurRad="50800" dist="39000" dir="5460000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pPr/>
            <a:r>
              <a:t>PER GLI OPERATORI SANITARI</a:t>
            </a:r>
          </a:p>
        </p:txBody>
      </p:sp>
      <p:sp>
        <p:nvSpPr>
          <p:cNvPr id="154" name="CasellaDiTesto 12"/>
          <p:cNvSpPr txBox="1"/>
          <p:nvPr/>
        </p:nvSpPr>
        <p:spPr>
          <a:xfrm>
            <a:off x="197969" y="6288301"/>
            <a:ext cx="6517345" cy="294639"/>
          </a:xfrm>
          <a:prstGeom prst="rect">
            <a:avLst/>
          </a:prstGeom>
          <a:solidFill>
            <a:srgbClr val="46B1E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3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pPr/>
            <a:r>
              <a:t>11. In caso di consulenza, valutare il paziente in presenza.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